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70" r:id="rId6"/>
    <p:sldId id="271" r:id="rId7"/>
    <p:sldId id="272" r:id="rId8"/>
    <p:sldId id="276" r:id="rId9"/>
    <p:sldId id="260" r:id="rId10"/>
    <p:sldId id="261" r:id="rId11"/>
    <p:sldId id="262" r:id="rId12"/>
    <p:sldId id="264" r:id="rId13"/>
    <p:sldId id="263" r:id="rId14"/>
    <p:sldId id="273" r:id="rId15"/>
    <p:sldId id="265" r:id="rId16"/>
    <p:sldId id="266" r:id="rId17"/>
    <p:sldId id="275" r:id="rId18"/>
    <p:sldId id="269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808B0-1280-4606-B571-3C1D780075B9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6F06C-8810-4907-8ABC-4DDF63CB2E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994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6F06C-8810-4907-8ABC-4DDF63CB2E3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28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16F06C-8810-4907-8ABC-4DDF63CB2E3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720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5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084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27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30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59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75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747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94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51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24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2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21CB9-DED2-4571-AF5B-97248A3EABD6}" type="datetimeFigureOut">
              <a:rPr lang="en-US" smtClean="0"/>
              <a:t>8/3/2012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0908B-BAC8-427B-A4A4-39205A622D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90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Water Chemistry for</a:t>
            </a:r>
            <a:br>
              <a:rPr lang="en-US" b="1" dirty="0" smtClean="0"/>
            </a:br>
            <a:r>
              <a:rPr lang="en-US" b="1" dirty="0" err="1" smtClean="0"/>
              <a:t>Homebrewing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609600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Andy Mitchell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6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861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737" y="228600"/>
            <a:ext cx="8229600" cy="1143000"/>
          </a:xfrm>
        </p:spPr>
        <p:txBody>
          <a:bodyPr/>
          <a:lstStyle/>
          <a:p>
            <a:r>
              <a:rPr lang="en-US" dirty="0" smtClean="0"/>
              <a:t>Calcium (Ca</a:t>
            </a:r>
            <a:r>
              <a:rPr lang="en-US" baseline="30000" dirty="0" smtClean="0"/>
              <a:t>2+</a:t>
            </a:r>
            <a:r>
              <a:rPr lang="en-US" dirty="0" smtClean="0"/>
              <a:t>) in the Boil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1905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Precipitates proteins (hot break)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Precipitates calcium oxalate (beer stone)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Reduced color formation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6473" y="54102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deal Range: 50-100 ppm</a:t>
            </a:r>
          </a:p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Fort Collins: </a:t>
            </a:r>
            <a:r>
              <a:rPr lang="en-US" sz="3200" dirty="0" smtClean="0">
                <a:solidFill>
                  <a:srgbClr val="FF0000"/>
                </a:solidFill>
              </a:rPr>
              <a:t>16.8 ppm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276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Calcium (Ca</a:t>
            </a:r>
            <a:r>
              <a:rPr lang="en-US" baseline="30000" dirty="0" smtClean="0"/>
              <a:t>2</a:t>
            </a:r>
            <a:r>
              <a:rPr lang="en-US" baseline="30000" dirty="0"/>
              <a:t>+</a:t>
            </a:r>
            <a:r>
              <a:rPr lang="en-US" dirty="0"/>
              <a:t>) </a:t>
            </a:r>
            <a:r>
              <a:rPr lang="en-US" dirty="0" smtClean="0"/>
              <a:t>During Fermentation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229600" cy="609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Aids in flocculation 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6473" y="54102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deal Range: 50-100 ppm</a:t>
            </a:r>
          </a:p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Fort Collins: </a:t>
            </a:r>
            <a:r>
              <a:rPr lang="en-US" sz="3200" dirty="0" smtClean="0">
                <a:solidFill>
                  <a:srgbClr val="FF0000"/>
                </a:solidFill>
              </a:rPr>
              <a:t>16.8 ppm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9200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064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Sodium (Na</a:t>
            </a:r>
            <a:r>
              <a:rPr lang="en-US" baseline="30000" dirty="0"/>
              <a:t>+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1752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Adds a “sweetness” to finished beer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Too much will add a salty flavor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Not necessary for any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chemistry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6473" y="54102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deal Range: &lt; 150 ppm</a:t>
            </a:r>
          </a:p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Fort Collins: 3.2 ppm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62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Magnesium (Mg</a:t>
            </a:r>
            <a:r>
              <a:rPr lang="en-US" baseline="30000" dirty="0" smtClean="0"/>
              <a:t>2+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76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Used by yeast during fermentation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26473" y="54102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deal Range: 10-15 ppm</a:t>
            </a:r>
          </a:p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Fort Collins: </a:t>
            </a:r>
            <a:r>
              <a:rPr lang="en-US" sz="3200" dirty="0" smtClean="0">
                <a:solidFill>
                  <a:srgbClr val="FF0000"/>
                </a:solidFill>
              </a:rPr>
              <a:t>1.6 ppm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73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Chloride (</a:t>
            </a:r>
            <a:r>
              <a:rPr lang="en-US" dirty="0" err="1" smtClean="0"/>
              <a:t>Cl</a:t>
            </a:r>
            <a:r>
              <a:rPr lang="en-US" baseline="30000" dirty="0" smtClean="0"/>
              <a:t>-</a:t>
            </a:r>
            <a:r>
              <a:rPr lang="en-US" dirty="0" smtClean="0"/>
              <a:t>) </a:t>
            </a:r>
            <a:r>
              <a:rPr lang="en-US" dirty="0"/>
              <a:t>and Sulfate (</a:t>
            </a:r>
            <a:r>
              <a:rPr lang="en-US" dirty="0" smtClean="0"/>
              <a:t>SO</a:t>
            </a:r>
            <a:r>
              <a:rPr lang="en-US" baseline="-25000" dirty="0" smtClean="0"/>
              <a:t>4</a:t>
            </a:r>
            <a:r>
              <a:rPr lang="en-US" baseline="30000" dirty="0" smtClean="0"/>
              <a:t>2-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12192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Chloride enhances “fullness” and “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maltiness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”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Sulfate enhances “dryness” and “bitterness”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6473" y="54102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SO</a:t>
            </a:r>
            <a:r>
              <a:rPr lang="en-US" sz="3200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 Ideal Range: &lt; 150 ppm</a:t>
            </a:r>
          </a:p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Fort Collins: 12.0 ppm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6473" y="40386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bg1">
                    <a:lumMod val="50000"/>
                  </a:schemeClr>
                </a:solidFill>
              </a:rPr>
              <a:t>Cl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 Ideal Range: &lt; 200 ppm</a:t>
            </a:r>
          </a:p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Fort Collins: 2.5 ppm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1790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Chloride (</a:t>
            </a:r>
            <a:r>
              <a:rPr lang="en-US" dirty="0" err="1" smtClean="0"/>
              <a:t>Cl</a:t>
            </a:r>
            <a:r>
              <a:rPr lang="en-US" baseline="30000" dirty="0"/>
              <a:t>-</a:t>
            </a:r>
            <a:r>
              <a:rPr lang="en-US" dirty="0" smtClean="0"/>
              <a:t>) and Sulfate (SO</a:t>
            </a:r>
            <a:r>
              <a:rPr lang="en-US" baseline="-25000" dirty="0" smtClean="0"/>
              <a:t>4</a:t>
            </a:r>
            <a:r>
              <a:rPr lang="en-US" baseline="30000" dirty="0"/>
              <a:t>2-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505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Cl:S0</a:t>
            </a:r>
            <a:r>
              <a:rPr lang="en-US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 ratio determines the balance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0.5				 1.0				1.5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8600" y="4038600"/>
            <a:ext cx="868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Bitter / Dry			    Balanced			Malty / Ful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524000" y="4241677"/>
            <a:ext cx="2438400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105400" y="4260088"/>
            <a:ext cx="2438400" cy="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4746" y="5761843"/>
            <a:ext cx="533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Fort Collins Cl:S0</a:t>
            </a:r>
            <a:r>
              <a:rPr lang="en-US" sz="3200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n-US" sz="3200" dirty="0" smtClean="0">
                <a:solidFill>
                  <a:srgbClr val="FF0000"/>
                </a:solidFill>
              </a:rPr>
              <a:t>0.2</a:t>
            </a:r>
            <a:r>
              <a:rPr lang="en-US" sz="3200" dirty="0" smtClean="0"/>
              <a:t> </a:t>
            </a:r>
            <a:endParaRPr lang="en-US" sz="3200" dirty="0"/>
          </a:p>
        </p:txBody>
      </p:sp>
      <p:pic>
        <p:nvPicPr>
          <p:cNvPr id="11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362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Brewing Salts and 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190" y="1699418"/>
            <a:ext cx="8763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Name				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Forumla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Mash pH	CL:SO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Calcium Chloride 		CaCl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en-US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Calcium Sulfate (gypsum)	CaSO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Calcium Carbonate (chalk)	CaCO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Epsom Salt			MgSO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Baking Soda			NaHCO</a:t>
            </a:r>
            <a:r>
              <a:rPr lang="en-US" sz="2400" baseline="-250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	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Table Salt			</a:t>
            </a:r>
            <a:r>
              <a:rPr lang="en-US" sz="2400" dirty="0" err="1" smtClean="0">
                <a:solidFill>
                  <a:schemeClr val="bg1">
                    <a:lumMod val="50000"/>
                  </a:schemeClr>
                </a:solidFill>
              </a:rPr>
              <a:t>NaCl</a:t>
            </a:r>
            <a:endParaRPr lang="en-US" sz="2400" baseline="-25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Lactic Acid				</a:t>
            </a:r>
            <a:r>
              <a:rPr lang="en-US" sz="2400" dirty="0" smtClean="0"/>
              <a:t>	</a:t>
            </a:r>
            <a:endParaRPr lang="en-US" sz="2400" baseline="-25000" dirty="0"/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6338454" y="2615043"/>
            <a:ext cx="0" cy="29787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001000" y="2133600"/>
            <a:ext cx="0" cy="304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8001000" y="3515590"/>
            <a:ext cx="0" cy="29787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8001000" y="2646217"/>
            <a:ext cx="0" cy="29787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8001000" y="4378036"/>
            <a:ext cx="0" cy="304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3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4" name="Straight Arrow Connector 13"/>
          <p:cNvCxnSpPr/>
          <p:nvPr/>
        </p:nvCxnSpPr>
        <p:spPr>
          <a:xfrm>
            <a:off x="6324600" y="2140527"/>
            <a:ext cx="0" cy="29787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338454" y="3048000"/>
            <a:ext cx="0" cy="304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324600" y="3515590"/>
            <a:ext cx="0" cy="29787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6338454" y="3962400"/>
            <a:ext cx="0" cy="3048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7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5" name="Straight Arrow Connector 24"/>
          <p:cNvCxnSpPr/>
          <p:nvPr/>
        </p:nvCxnSpPr>
        <p:spPr>
          <a:xfrm>
            <a:off x="6324600" y="4883727"/>
            <a:ext cx="0" cy="297873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789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0"/>
            <a:ext cx="8229600" cy="1143000"/>
          </a:xfrm>
        </p:spPr>
        <p:txBody>
          <a:bodyPr/>
          <a:lstStyle/>
          <a:p>
            <a:r>
              <a:rPr lang="en-US" dirty="0" smtClean="0"/>
              <a:t>Examples!</a:t>
            </a:r>
            <a:endParaRPr lang="en-US" dirty="0"/>
          </a:p>
        </p:txBody>
      </p:sp>
      <p:pic>
        <p:nvPicPr>
          <p:cNvPr id="4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325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5590" y="1600200"/>
            <a:ext cx="8610600" cy="38723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Add MgSO</a:t>
            </a:r>
            <a:r>
              <a:rPr lang="en-US" sz="2800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to the boil			Mg: 12-14 ppm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Add CaCl</a:t>
            </a:r>
            <a:r>
              <a:rPr lang="en-US" sz="2800" baseline="-250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/ CaSO</a:t>
            </a:r>
            <a:r>
              <a:rPr lang="en-US" sz="2800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to the mash		</a:t>
            </a:r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Ca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: 80-100 ppm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Add CaCl</a:t>
            </a:r>
            <a:r>
              <a:rPr lang="en-US" sz="2800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/ CaSO</a:t>
            </a:r>
            <a:r>
              <a:rPr lang="en-US" sz="2800" baseline="-25000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 to the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boil	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	</a:t>
            </a:r>
            <a:r>
              <a:rPr lang="en-US" sz="2800" dirty="0" err="1" smtClean="0">
                <a:solidFill>
                  <a:schemeClr val="bg1">
                    <a:lumMod val="50000"/>
                  </a:schemeClr>
                </a:solidFill>
              </a:rPr>
              <a:t>Ca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80-100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ppm</a:t>
            </a:r>
          </a:p>
          <a:p>
            <a:pPr marL="0" indent="0">
              <a:buNone/>
            </a:pP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Adjust balance to adjust Cl:SO</a:t>
            </a:r>
            <a:r>
              <a:rPr lang="en-US" sz="2800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  <a:p>
            <a:pPr marL="0" indent="0">
              <a:buNone/>
            </a:pPr>
            <a:endParaRPr lang="en-US" baseline="-25000" dirty="0" smtClean="0"/>
          </a:p>
        </p:txBody>
      </p:sp>
      <p:pic>
        <p:nvPicPr>
          <p:cNvPr id="4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0083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796145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For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pale beers add lactic acid if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needed</a:t>
            </a:r>
          </a:p>
          <a:p>
            <a:pPr marL="0" indent="0">
              <a:buNone/>
            </a:pPr>
            <a:endParaRPr lang="en-US" sz="2800" baseline="-250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For dark beers add chalk (CaCO</a:t>
            </a:r>
            <a:r>
              <a:rPr lang="en-US" sz="2800" baseline="-25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) if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needed</a:t>
            </a:r>
            <a:b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2800" baseline="-250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For very dark beers add baking soda (NaHCO</a:t>
            </a:r>
            <a:r>
              <a:rPr lang="en-US" sz="2800" baseline="-25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en-US" sz="2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If chalk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was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added adjust 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calcium</a:t>
            </a:r>
            <a:r>
              <a:rPr lang="en-US" sz="28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bg1">
                    <a:lumMod val="50000"/>
                  </a:schemeClr>
                </a:solidFill>
              </a:rPr>
              <a:t>additions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9463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Beer is mostly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Is MY water good for brewing?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Does it TASTE good?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Does it LOOK good?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Go for it!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20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Why is water chemistry important….</a:t>
            </a:r>
          </a:p>
          <a:p>
            <a:pPr marL="0" indent="0">
              <a:buNone/>
            </a:pP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Mash pH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Enzyme reactions in the mash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Chemical reactions in the boil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Yeast health</a:t>
            </a:r>
          </a:p>
        </p:txBody>
      </p:sp>
      <p:pic>
        <p:nvPicPr>
          <p:cNvPr id="4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9200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61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Profile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Carbonate (CO</a:t>
            </a:r>
            <a:r>
              <a:rPr lang="en-US" baseline="-250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baseline="30000" dirty="0" smtClean="0">
                <a:solidFill>
                  <a:schemeClr val="bg1">
                    <a:lumMod val="50000"/>
                  </a:schemeClr>
                </a:solidFill>
              </a:rPr>
              <a:t>2-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Bicarbonate (HCO</a:t>
            </a:r>
            <a:r>
              <a:rPr lang="en-US" baseline="-250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baseline="300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Calcium (Ca</a:t>
            </a:r>
            <a:r>
              <a:rPr lang="en-US" baseline="30000" dirty="0" smtClean="0">
                <a:solidFill>
                  <a:schemeClr val="bg1">
                    <a:lumMod val="50000"/>
                  </a:schemeClr>
                </a:solidFill>
              </a:rPr>
              <a:t>2+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baseline="30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Magnesium (Mg</a:t>
            </a:r>
            <a:r>
              <a:rPr lang="en-US" baseline="30000" dirty="0" smtClean="0">
                <a:solidFill>
                  <a:schemeClr val="bg1">
                    <a:lumMod val="50000"/>
                  </a:schemeClr>
                </a:solidFill>
              </a:rPr>
              <a:t>2+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baseline="30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Chloride 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Cl</a:t>
            </a:r>
            <a:r>
              <a:rPr lang="en-US" baseline="30000" dirty="0" smtClean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Sulfate (S0</a:t>
            </a:r>
            <a:r>
              <a:rPr lang="en-US" baseline="-25000" dirty="0" smtClean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baseline="30000" dirty="0" smtClean="0">
                <a:solidFill>
                  <a:schemeClr val="bg1">
                    <a:lumMod val="50000"/>
                  </a:schemeClr>
                </a:solidFill>
              </a:rPr>
              <a:t>2-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) 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Sodium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(Na</a:t>
            </a:r>
            <a:r>
              <a:rPr lang="en-US" baseline="30000" dirty="0" smtClean="0">
                <a:solidFill>
                  <a:schemeClr val="bg1">
                    <a:lumMod val="50000"/>
                  </a:schemeClr>
                </a:solidFill>
              </a:rPr>
              <a:t>+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</a:t>
            </a:r>
            <a:endParaRPr lang="en-US" baseline="300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619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819400"/>
            <a:ext cx="8229600" cy="1828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total amount of calcium (Ca</a:t>
            </a:r>
            <a:r>
              <a:rPr lang="en-US" baseline="30000" dirty="0" smtClean="0">
                <a:solidFill>
                  <a:schemeClr val="bg1">
                    <a:lumMod val="50000"/>
                  </a:schemeClr>
                </a:solidFill>
              </a:rPr>
              <a:t>2+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), magnesium (Mg</a:t>
            </a:r>
            <a:r>
              <a:rPr lang="en-US" baseline="30000" dirty="0" smtClean="0">
                <a:solidFill>
                  <a:schemeClr val="bg1">
                    <a:lumMod val="50000"/>
                  </a:schemeClr>
                </a:solidFill>
              </a:rPr>
              <a:t>2+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ions dissolved in your water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72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Alkalinity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0"/>
            <a:ext cx="82296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ability of water to resist a drop in pH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735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Malt and Mash pH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3Ca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2+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+ 2HPO</a:t>
            </a:r>
            <a:r>
              <a:rPr lang="en-US" baseline="-25000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baseline="30000" dirty="0">
                <a:solidFill>
                  <a:schemeClr val="bg1">
                    <a:lumMod val="50000"/>
                  </a:schemeClr>
                </a:solidFill>
              </a:rPr>
              <a:t>2-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 &lt;-&gt; </a:t>
            </a:r>
            <a:r>
              <a:rPr lang="en-US" dirty="0">
                <a:solidFill>
                  <a:srgbClr val="FF0000"/>
                </a:solidFill>
              </a:rPr>
              <a:t>2H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+ Ca</a:t>
            </a:r>
            <a:r>
              <a:rPr lang="en-US" baseline="-25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(PO</a:t>
            </a:r>
            <a:r>
              <a:rPr lang="en-US" baseline="-25000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)</a:t>
            </a:r>
            <a:r>
              <a:rPr lang="en-US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47800" y="28194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From Water       From Malt			Precipitates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2057400" y="2438400"/>
            <a:ext cx="0" cy="381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6705600" y="2466109"/>
            <a:ext cx="0" cy="381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3429000" y="2438400"/>
            <a:ext cx="0" cy="38100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597815" y="4121495"/>
            <a:ext cx="432937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H</a:t>
            </a:r>
            <a:r>
              <a:rPr lang="en-US" sz="3200" baseline="30000" dirty="0">
                <a:solidFill>
                  <a:srgbClr val="FF0000"/>
                </a:solidFill>
              </a:rPr>
              <a:t>+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+ HCO</a:t>
            </a:r>
            <a:r>
              <a:rPr lang="en-US" sz="3200" baseline="-25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en-US" sz="3200" baseline="30000" dirty="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 -&gt; H</a:t>
            </a:r>
            <a:r>
              <a:rPr lang="en-US" sz="3200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O + CO</a:t>
            </a:r>
            <a:r>
              <a:rPr lang="en-US" sz="3200" baseline="-25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en-US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518852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Water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3886200" y="4706270"/>
            <a:ext cx="0" cy="399130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Andy\Desktop\LPS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64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Malt and Mash pH</a:t>
            </a:r>
          </a:p>
        </p:txBody>
      </p:sp>
      <p:pic>
        <p:nvPicPr>
          <p:cNvPr id="1028" name="Picture 4" descr="http://braukaiser.com/wiki/images/1/12/Charts_base_malt_pH_and_malt_acidity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9" y="1981200"/>
            <a:ext cx="8677189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6894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473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Calcium (Ca</a:t>
            </a:r>
            <a:r>
              <a:rPr lang="en-US" baseline="30000" dirty="0" smtClean="0"/>
              <a:t>2+</a:t>
            </a:r>
            <a:r>
              <a:rPr lang="en-US" dirty="0" smtClean="0"/>
              <a:t>) in the  Mash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33600"/>
            <a:ext cx="8229600" cy="18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Lowers pH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Precipitates proteins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Optimizes environment for mash enzymes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6473" y="54102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deal Range: 50-100 ppm</a:t>
            </a:r>
          </a:p>
          <a:p>
            <a:r>
              <a:rPr lang="en-US" sz="3200" dirty="0" smtClean="0">
                <a:solidFill>
                  <a:schemeClr val="bg1">
                    <a:lumMod val="50000"/>
                  </a:schemeClr>
                </a:solidFill>
              </a:rPr>
              <a:t>Fort Collins: </a:t>
            </a:r>
            <a:r>
              <a:rPr lang="en-US" sz="3200" dirty="0" smtClean="0">
                <a:solidFill>
                  <a:srgbClr val="FF0000"/>
                </a:solidFill>
              </a:rPr>
              <a:t>16.8 ppm</a:t>
            </a:r>
            <a:endParaRPr lang="en-US" sz="3200" dirty="0">
              <a:solidFill>
                <a:srgbClr val="FF0000"/>
              </a:solidFill>
            </a:endParaRPr>
          </a:p>
        </p:txBody>
      </p:sp>
      <p:pic>
        <p:nvPicPr>
          <p:cNvPr id="5" name="Picture 2" descr="C:\Users\Andy\Dropbox\Funkwerks Employee Share\Marketing\Logo\Funkwerks Logo (Color With Writing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243945"/>
            <a:ext cx="1169990" cy="1405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ndy\Desktop\LPS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028798"/>
            <a:ext cx="1447800" cy="1696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234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1024</TotalTime>
  <Words>384</Words>
  <Application>Microsoft Office PowerPoint</Application>
  <PresentationFormat>On-screen Show (4:3)</PresentationFormat>
  <Paragraphs>102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Water Chemistry for Homebrewing</vt:lpstr>
      <vt:lpstr>Beer is mostly WATER</vt:lpstr>
      <vt:lpstr>Water Profile</vt:lpstr>
      <vt:lpstr>Water Profile</vt:lpstr>
      <vt:lpstr>Hardness</vt:lpstr>
      <vt:lpstr>Alkalinity</vt:lpstr>
      <vt:lpstr>Malt and Mash pH</vt:lpstr>
      <vt:lpstr>Malt and Mash pH</vt:lpstr>
      <vt:lpstr>Calcium (Ca2+) in the  Mash</vt:lpstr>
      <vt:lpstr>Calcium (Ca2+) in the Boil</vt:lpstr>
      <vt:lpstr>Calcium (Ca2+) During Fermentation</vt:lpstr>
      <vt:lpstr>Sodium (Na+)</vt:lpstr>
      <vt:lpstr>Magnesium (Mg2+)</vt:lpstr>
      <vt:lpstr>Chloride (Cl-) and Sulfate (SO42-)</vt:lpstr>
      <vt:lpstr>Chloride (Cl-) and Sulfate (SO42-)</vt:lpstr>
      <vt:lpstr>Brewing Salts and Acids</vt:lpstr>
      <vt:lpstr>Examples!</vt:lpstr>
      <vt:lpstr>My Process</vt:lpstr>
      <vt:lpstr>My Process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Water Chemistry</dc:title>
  <dc:creator>Andy</dc:creator>
  <cp:lastModifiedBy>Andy</cp:lastModifiedBy>
  <cp:revision>44</cp:revision>
  <dcterms:created xsi:type="dcterms:W3CDTF">2012-07-24T16:00:02Z</dcterms:created>
  <dcterms:modified xsi:type="dcterms:W3CDTF">2012-08-03T18:15:57Z</dcterms:modified>
</cp:coreProperties>
</file>